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  <p:sldMasterId id="2147483701" r:id="rId2"/>
    <p:sldMasterId id="2147483729" r:id="rId3"/>
    <p:sldMasterId id="2147483741" r:id="rId4"/>
    <p:sldMasterId id="2147483753" r:id="rId5"/>
    <p:sldMasterId id="2147483765" r:id="rId6"/>
    <p:sldMasterId id="2147483767" r:id="rId7"/>
  </p:sldMasterIdLst>
  <p:notesMasterIdLst>
    <p:notesMasterId r:id="rId29"/>
  </p:notesMasterIdLst>
  <p:sldIdLst>
    <p:sldId id="608" r:id="rId8"/>
    <p:sldId id="611" r:id="rId9"/>
    <p:sldId id="606" r:id="rId10"/>
    <p:sldId id="849" r:id="rId11"/>
    <p:sldId id="4832" r:id="rId12"/>
    <p:sldId id="5328" r:id="rId13"/>
    <p:sldId id="5329" r:id="rId14"/>
    <p:sldId id="869" r:id="rId15"/>
    <p:sldId id="870" r:id="rId16"/>
    <p:sldId id="5335" r:id="rId17"/>
    <p:sldId id="878" r:id="rId18"/>
    <p:sldId id="5337" r:id="rId19"/>
    <p:sldId id="3290" r:id="rId20"/>
    <p:sldId id="5338" r:id="rId21"/>
    <p:sldId id="850" r:id="rId22"/>
    <p:sldId id="5339" r:id="rId23"/>
    <p:sldId id="670" r:id="rId24"/>
    <p:sldId id="672" r:id="rId25"/>
    <p:sldId id="627" r:id="rId26"/>
    <p:sldId id="265" r:id="rId27"/>
    <p:sldId id="523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115" autoAdjust="0"/>
    <p:restoredTop sz="94249" autoAdjust="0"/>
  </p:normalViewPr>
  <p:slideViewPr>
    <p:cSldViewPr>
      <p:cViewPr varScale="1">
        <p:scale>
          <a:sx n="103" d="100"/>
          <a:sy n="103" d="100"/>
        </p:scale>
        <p:origin x="176" y="1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9F9D7-1603-457A-AFEC-049CDC1EBF83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1DC71-81D3-4CE1-9E0E-87387F909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3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Godly Jews under the old covenant certainly had a relationship with God, and Christians today do as well</a:t>
            </a:r>
            <a:r>
              <a:rPr lang="en-SG" dirty="0">
                <a:effectLst/>
              </a:rPr>
              <a:t> </a:t>
            </a: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2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How would God put his law on people’s minds and write it on their hearts (8:10)?</a:t>
            </a:r>
          </a:p>
          <a:p>
            <a:r>
              <a:rPr lang="en-US" dirty="0"/>
              <a:t>This passage doesn’t say how this will happen.</a:t>
            </a:r>
          </a:p>
          <a:p>
            <a:r>
              <a:rPr lang="en-US" dirty="0"/>
              <a:t>Other texts tell us that the Holy Spirit will change us within.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Hebrews 8 gives these two ways that the new covenant is better than the old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is the new covenant better than the old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12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84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69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66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0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CF69D4C-0194-4DE3-B5CB-9BD5C67B9CDC}" type="slidenum">
              <a:rPr lang="en-US" altLang="en-US" sz="1200">
                <a:solidFill>
                  <a:prstClr val="black"/>
                </a:solidFill>
              </a:rPr>
              <a:pPr/>
              <a:t>20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OB is OT Backgrounds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ob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Arabic (Literally OT Wallpapers!)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nature of these relationships is quite different.  Our new covenant with him is much better than the agreement that Israel had with God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SG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But how is it different?</a:t>
            </a: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5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 they still needed to know how this new covenant was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 the old</a:t>
            </a:r>
            <a:r>
              <a:rPr lang="en-SG" dirty="0">
                <a:effectLst/>
              </a:rPr>
              <a:t> </a:t>
            </a: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6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Hebrews 8 gives these two ways that the new covenant is better than the old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is the new covenant better than the old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276600"/>
            <a:ext cx="4640814" cy="276999"/>
          </a:xfrm>
        </p:spPr>
        <p:txBody>
          <a:bodyPr/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JO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ما العهد الذي يتوسَّط فيه يسوعُ والذي هو أفضل جدًّا من العهد القديم (عبرانيِّين ٨: ٦)؟</a:t>
            </a:r>
            <a:endParaRPr lang="ar-JO" b="0" dirty="0">
              <a:effectLst/>
            </a:endParaRPr>
          </a:p>
          <a:p>
            <a:pPr algn="r" rtl="1">
              <a:spcBef>
                <a:spcPts val="400"/>
              </a:spcBef>
              <a:spcAft>
                <a:spcPts val="0"/>
              </a:spcAft>
            </a:pPr>
            <a:r>
              <a:rPr lang="ar-JO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المسيحيُّون ليسوا تحت العهد مع موسى. نحن مؤمنو "العهد الجديد".</a:t>
            </a:r>
            <a:endParaRPr lang="ar-JO" b="0" dirty="0">
              <a:effectLst/>
            </a:endParaRPr>
          </a:p>
          <a:p>
            <a:endParaRPr lang="ar-JO" sz="1200" kern="1200" dirty="0">
              <a:solidFill>
                <a:schemeClr val="tx1"/>
              </a:solidFill>
              <a:effectLst/>
              <a:latin typeface="Times New Roman" pitchFamily="16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6" charset="0"/>
                <a:ea typeface="ＭＳ Ｐゴシック" charset="-128"/>
                <a:cs typeface="ＭＳ Ｐゴシック" charset="-128"/>
              </a:rPr>
              <a:t>What covenant does Jesus mediate that is far better than the old (8:6)?</a:t>
            </a:r>
            <a:r>
              <a:rPr lang="en-SG" dirty="0">
                <a:effectLst/>
              </a:rPr>
              <a:t>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Christians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are not under the covenant with Moses. We are new covenant believers. </a:t>
            </a:r>
            <a:endParaRPr lang="en-SG" dirty="0">
              <a:effectLst/>
            </a:endParaRPr>
          </a:p>
          <a:p>
            <a:r>
              <a:rPr lang="en-SG" dirty="0">
                <a:effectLst/>
              </a:rPr>
              <a:t>_____________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Common-225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BE-05-Deut-46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CH-02-Nature, etc.-104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>
                <a:latin typeface="Arial"/>
                <a:ea typeface="ＭＳ Ｐゴシック" charset="0"/>
                <a:cs typeface="Arial"/>
              </a:rPr>
              <a:t>ES-05-Biblical Covenants-34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>
                <a:latin typeface="Arial"/>
                <a:ea typeface="ＭＳ Ｐゴシック" charset="0"/>
                <a:cs typeface="Arial"/>
              </a:rPr>
              <a:t>OB-31-New Covenant-5</a:t>
            </a: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OS-02-Exodus-370, 463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OS-05-Deut-185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OS-24-Jeremiah-177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NS-08-2 Corinthians-41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NS-09-Galatians-144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NS-19-Hebrews-298, 344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81338" y="6581001"/>
            <a:ext cx="262662" cy="276999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34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His ministry is even greater than Moses's since the glory of the new covenant is greater than that of the Mosaic covenant (2 Cor 3).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C2D4E-3306-1E45-BCC0-9ECB597C8D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5" cy="176"/>
                  <a:chOff x="1667" y="323"/>
                  <a:chExt cx="170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700" cy="2560"/>
                    <a:chOff x="1667" y="323"/>
                    <a:chExt cx="170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8" y="330"/>
                      <a:ext cx="1234" cy="2560"/>
                    </a:xfrm>
                    <a:custGeom>
                      <a:avLst/>
                      <a:gdLst>
                        <a:gd name="T0" fmla="*/ 338 w 1231"/>
                        <a:gd name="T1" fmla="*/ 283 h 2560"/>
                        <a:gd name="T2" fmla="*/ 416 w 1231"/>
                        <a:gd name="T3" fmla="*/ 115 h 2560"/>
                        <a:gd name="T4" fmla="*/ 584 w 1231"/>
                        <a:gd name="T5" fmla="*/ 7 h 2560"/>
                        <a:gd name="T6" fmla="*/ 897 w 1231"/>
                        <a:gd name="T7" fmla="*/ 61 h 2560"/>
                        <a:gd name="T8" fmla="*/ 1054 w 1231"/>
                        <a:gd name="T9" fmla="*/ 349 h 2560"/>
                        <a:gd name="T10" fmla="*/ 981 w 1231"/>
                        <a:gd name="T11" fmla="*/ 769 h 2560"/>
                        <a:gd name="T12" fmla="*/ 945 w 1231"/>
                        <a:gd name="T13" fmla="*/ 943 h 2560"/>
                        <a:gd name="T14" fmla="*/ 1108 w 1231"/>
                        <a:gd name="T15" fmla="*/ 1075 h 2560"/>
                        <a:gd name="T16" fmla="*/ 1234 w 1231"/>
                        <a:gd name="T17" fmla="*/ 1525 h 2560"/>
                        <a:gd name="T18" fmla="*/ 1126 w 1231"/>
                        <a:gd name="T19" fmla="*/ 1969 h 2560"/>
                        <a:gd name="T20" fmla="*/ 909 w 1231"/>
                        <a:gd name="T21" fmla="*/ 2077 h 2560"/>
                        <a:gd name="T22" fmla="*/ 723 w 1231"/>
                        <a:gd name="T23" fmla="*/ 2059 h 2560"/>
                        <a:gd name="T24" fmla="*/ 657 w 1231"/>
                        <a:gd name="T25" fmla="*/ 2251 h 2560"/>
                        <a:gd name="T26" fmla="*/ 530 w 1231"/>
                        <a:gd name="T27" fmla="*/ 2527 h 2560"/>
                        <a:gd name="T28" fmla="*/ 21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0 w 1231"/>
                        <a:gd name="T37" fmla="*/ 1513 h 2560"/>
                        <a:gd name="T38" fmla="*/ 21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0 w 1231"/>
                        <a:gd name="T45" fmla="*/ 2431 h 2560"/>
                        <a:gd name="T46" fmla="*/ 596 w 1231"/>
                        <a:gd name="T47" fmla="*/ 2227 h 2560"/>
                        <a:gd name="T48" fmla="*/ 578 w 1231"/>
                        <a:gd name="T49" fmla="*/ 1807 h 2560"/>
                        <a:gd name="T50" fmla="*/ 494 w 1231"/>
                        <a:gd name="T51" fmla="*/ 1531 h 2560"/>
                        <a:gd name="T52" fmla="*/ 536 w 1231"/>
                        <a:gd name="T53" fmla="*/ 1459 h 2560"/>
                        <a:gd name="T54" fmla="*/ 627 w 1231"/>
                        <a:gd name="T55" fmla="*/ 1633 h 2560"/>
                        <a:gd name="T56" fmla="*/ 723 w 1231"/>
                        <a:gd name="T57" fmla="*/ 1933 h 2560"/>
                        <a:gd name="T58" fmla="*/ 969 w 1231"/>
                        <a:gd name="T59" fmla="*/ 1963 h 2560"/>
                        <a:gd name="T60" fmla="*/ 1138 w 1231"/>
                        <a:gd name="T61" fmla="*/ 1687 h 2560"/>
                        <a:gd name="T62" fmla="*/ 1120 w 1231"/>
                        <a:gd name="T63" fmla="*/ 1273 h 2560"/>
                        <a:gd name="T64" fmla="*/ 885 w 1231"/>
                        <a:gd name="T65" fmla="*/ 1057 h 2560"/>
                        <a:gd name="T66" fmla="*/ 681 w 1231"/>
                        <a:gd name="T67" fmla="*/ 1129 h 2560"/>
                        <a:gd name="T68" fmla="*/ 578 w 1231"/>
                        <a:gd name="T69" fmla="*/ 1117 h 2560"/>
                        <a:gd name="T70" fmla="*/ 621 w 1231"/>
                        <a:gd name="T71" fmla="*/ 1033 h 2560"/>
                        <a:gd name="T72" fmla="*/ 813 w 1231"/>
                        <a:gd name="T73" fmla="*/ 937 h 2560"/>
                        <a:gd name="T74" fmla="*/ 951 w 1231"/>
                        <a:gd name="T75" fmla="*/ 613 h 2560"/>
                        <a:gd name="T76" fmla="*/ 885 w 1231"/>
                        <a:gd name="T77" fmla="*/ 175 h 2560"/>
                        <a:gd name="T78" fmla="*/ 621 w 1231"/>
                        <a:gd name="T79" fmla="*/ 103 h 2560"/>
                        <a:gd name="T80" fmla="*/ 392 w 1231"/>
                        <a:gd name="T81" fmla="*/ 355 h 2560"/>
                        <a:gd name="T82" fmla="*/ 404 w 1231"/>
                        <a:gd name="T83" fmla="*/ 763 h 2560"/>
                        <a:gd name="T84" fmla="*/ 344 w 1231"/>
                        <a:gd name="T85" fmla="*/ 949 h 2560"/>
                        <a:gd name="T86" fmla="*/ 290 w 1231"/>
                        <a:gd name="T87" fmla="*/ 685 h 2560"/>
                        <a:gd name="T88" fmla="*/ 30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2" y="359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8 h 2071"/>
                        <a:gd name="T2" fmla="*/ 797 w 865"/>
                        <a:gd name="T3" fmla="*/ 349 h 2071"/>
                        <a:gd name="T4" fmla="*/ 863 w 865"/>
                        <a:gd name="T5" fmla="*/ 205 h 2071"/>
                        <a:gd name="T6" fmla="*/ 809 w 865"/>
                        <a:gd name="T7" fmla="*/ 217 h 2071"/>
                        <a:gd name="T8" fmla="*/ 749 w 865"/>
                        <a:gd name="T9" fmla="*/ 21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5 h 2071"/>
                        <a:gd name="T22" fmla="*/ 119 w 865"/>
                        <a:gd name="T23" fmla="*/ 403 h 2071"/>
                        <a:gd name="T24" fmla="*/ 131 w 865"/>
                        <a:gd name="T25" fmla="*/ 588 h 2071"/>
                        <a:gd name="T26" fmla="*/ 173 w 865"/>
                        <a:gd name="T27" fmla="*/ 780 h 2071"/>
                        <a:gd name="T28" fmla="*/ 197 w 865"/>
                        <a:gd name="T29" fmla="*/ 881 h 2071"/>
                        <a:gd name="T30" fmla="*/ 167 w 865"/>
                        <a:gd name="T31" fmla="*/ 983 h 2071"/>
                        <a:gd name="T32" fmla="*/ 65 w 865"/>
                        <a:gd name="T33" fmla="*/ 1121 h 2071"/>
                        <a:gd name="T34" fmla="*/ 17 w 865"/>
                        <a:gd name="T35" fmla="*/ 1294 h 2071"/>
                        <a:gd name="T36" fmla="*/ 5 w 865"/>
                        <a:gd name="T37" fmla="*/ 1546 h 2071"/>
                        <a:gd name="T38" fmla="*/ 47 w 865"/>
                        <a:gd name="T39" fmla="*/ 1743 h 2071"/>
                        <a:gd name="T40" fmla="*/ 131 w 865"/>
                        <a:gd name="T41" fmla="*/ 1893 h 2071"/>
                        <a:gd name="T42" fmla="*/ 299 w 865"/>
                        <a:gd name="T43" fmla="*/ 1982 h 2071"/>
                        <a:gd name="T44" fmla="*/ 425 w 865"/>
                        <a:gd name="T45" fmla="*/ 1976 h 2071"/>
                        <a:gd name="T46" fmla="*/ 467 w 865"/>
                        <a:gd name="T47" fmla="*/ 1988 h 2071"/>
                        <a:gd name="T48" fmla="*/ 497 w 865"/>
                        <a:gd name="T49" fmla="*/ 2060 h 2071"/>
                        <a:gd name="T50" fmla="*/ 497 w 865"/>
                        <a:gd name="T51" fmla="*/ 1958 h 2071"/>
                        <a:gd name="T52" fmla="*/ 557 w 865"/>
                        <a:gd name="T53" fmla="*/ 1773 h 2071"/>
                        <a:gd name="T54" fmla="*/ 617 w 865"/>
                        <a:gd name="T55" fmla="*/ 1653 h 2071"/>
                        <a:gd name="T56" fmla="*/ 581 w 865"/>
                        <a:gd name="T57" fmla="*/ 1695 h 2071"/>
                        <a:gd name="T58" fmla="*/ 515 w 865"/>
                        <a:gd name="T59" fmla="*/ 1815 h 2071"/>
                        <a:gd name="T60" fmla="*/ 407 w 865"/>
                        <a:gd name="T61" fmla="*/ 1898 h 2071"/>
                        <a:gd name="T62" fmla="*/ 269 w 865"/>
                        <a:gd name="T63" fmla="*/ 1893 h 2071"/>
                        <a:gd name="T64" fmla="*/ 179 w 865"/>
                        <a:gd name="T65" fmla="*/ 1809 h 2071"/>
                        <a:gd name="T66" fmla="*/ 113 w 865"/>
                        <a:gd name="T67" fmla="*/ 1635 h 2071"/>
                        <a:gd name="T68" fmla="*/ 107 w 865"/>
                        <a:gd name="T69" fmla="*/ 1390 h 2071"/>
                        <a:gd name="T70" fmla="*/ 137 w 865"/>
                        <a:gd name="T71" fmla="*/ 1187 h 2071"/>
                        <a:gd name="T72" fmla="*/ 203 w 865"/>
                        <a:gd name="T73" fmla="*/ 1067 h 2071"/>
                        <a:gd name="T74" fmla="*/ 323 w 865"/>
                        <a:gd name="T75" fmla="*/ 1019 h 2071"/>
                        <a:gd name="T76" fmla="*/ 509 w 865"/>
                        <a:gd name="T77" fmla="*/ 1073 h 2071"/>
                        <a:gd name="T78" fmla="*/ 611 w 865"/>
                        <a:gd name="T79" fmla="*/ 1121 h 2071"/>
                        <a:gd name="T80" fmla="*/ 665 w 865"/>
                        <a:gd name="T81" fmla="*/ 1097 h 2071"/>
                        <a:gd name="T82" fmla="*/ 659 w 865"/>
                        <a:gd name="T83" fmla="*/ 1043 h 2071"/>
                        <a:gd name="T84" fmla="*/ 611 w 865"/>
                        <a:gd name="T85" fmla="*/ 1001 h 2071"/>
                        <a:gd name="T86" fmla="*/ 497 w 865"/>
                        <a:gd name="T87" fmla="*/ 977 h 2071"/>
                        <a:gd name="T88" fmla="*/ 323 w 865"/>
                        <a:gd name="T89" fmla="*/ 893 h 2071"/>
                        <a:gd name="T90" fmla="*/ 233 w 865"/>
                        <a:gd name="T91" fmla="*/ 678 h 2071"/>
                        <a:gd name="T92" fmla="*/ 209 w 865"/>
                        <a:gd name="T93" fmla="*/ 41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9 h 2071"/>
                        <a:gd name="T102" fmla="*/ 737 w 865"/>
                        <a:gd name="T103" fmla="*/ 427 h 2071"/>
                        <a:gd name="T104" fmla="*/ 773 w 865"/>
                        <a:gd name="T105" fmla="*/ 600 h 2071"/>
                        <a:gd name="T106" fmla="*/ 809 w 865"/>
                        <a:gd name="T107" fmla="*/ 582 h 2071"/>
                        <a:gd name="T108" fmla="*/ 785 w 865"/>
                        <a:gd name="T109" fmla="*/ 528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1" y="1407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4" y="723"/>
                    <a:ext cx="262" cy="524"/>
                  </a:xfrm>
                  <a:custGeom>
                    <a:avLst/>
                    <a:gdLst>
                      <a:gd name="T0" fmla="*/ 3 w 266"/>
                      <a:gd name="T1" fmla="*/ 486 h 521"/>
                      <a:gd name="T2" fmla="*/ 27 w 266"/>
                      <a:gd name="T3" fmla="*/ 275 h 521"/>
                      <a:gd name="T4" fmla="*/ 109 w 266"/>
                      <a:gd name="T5" fmla="*/ 45 h 521"/>
                      <a:gd name="T6" fmla="*/ 180 w 266"/>
                      <a:gd name="T7" fmla="*/ 3 h 521"/>
                      <a:gd name="T8" fmla="*/ 233 w 266"/>
                      <a:gd name="T9" fmla="*/ 39 h 521"/>
                      <a:gd name="T10" fmla="*/ 257 w 266"/>
                      <a:gd name="T11" fmla="*/ 130 h 521"/>
                      <a:gd name="T12" fmla="*/ 204 w 266"/>
                      <a:gd name="T13" fmla="*/ 275 h 521"/>
                      <a:gd name="T14" fmla="*/ 103 w 266"/>
                      <a:gd name="T15" fmla="*/ 480 h 521"/>
                      <a:gd name="T16" fmla="*/ 44 w 266"/>
                      <a:gd name="T17" fmla="*/ 504 h 521"/>
                      <a:gd name="T18" fmla="*/ 3 w 266"/>
                      <a:gd name="T19" fmla="*/ 48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2" y="1596"/>
                    <a:ext cx="398" cy="349"/>
                  </a:xfrm>
                  <a:custGeom>
                    <a:avLst/>
                    <a:gdLst>
                      <a:gd name="T0" fmla="*/ 102 w 392"/>
                      <a:gd name="T1" fmla="*/ 206 h 340"/>
                      <a:gd name="T2" fmla="*/ 16 w 392"/>
                      <a:gd name="T3" fmla="*/ 89 h 340"/>
                      <a:gd name="T4" fmla="*/ 4 w 392"/>
                      <a:gd name="T5" fmla="*/ 46 h 340"/>
                      <a:gd name="T6" fmla="*/ 28 w 392"/>
                      <a:gd name="T7" fmla="*/ 3 h 340"/>
                      <a:gd name="T8" fmla="*/ 132 w 392"/>
                      <a:gd name="T9" fmla="*/ 28 h 340"/>
                      <a:gd name="T10" fmla="*/ 254 w 392"/>
                      <a:gd name="T11" fmla="*/ 77 h 340"/>
                      <a:gd name="T12" fmla="*/ 370 w 392"/>
                      <a:gd name="T13" fmla="*/ 163 h 340"/>
                      <a:gd name="T14" fmla="*/ 394 w 392"/>
                      <a:gd name="T15" fmla="*/ 280 h 340"/>
                      <a:gd name="T16" fmla="*/ 345 w 392"/>
                      <a:gd name="T17" fmla="*/ 342 h 340"/>
                      <a:gd name="T18" fmla="*/ 248 w 392"/>
                      <a:gd name="T19" fmla="*/ 323 h 340"/>
                      <a:gd name="T20" fmla="*/ 102 w 392"/>
                      <a:gd name="T21" fmla="*/ 206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0" y="1930"/>
                    <a:ext cx="146" cy="567"/>
                  </a:xfrm>
                  <a:custGeom>
                    <a:avLst/>
                    <a:gdLst>
                      <a:gd name="T0" fmla="*/ 17 w 151"/>
                      <a:gd name="T1" fmla="*/ 168 h 558"/>
                      <a:gd name="T2" fmla="*/ 41 w 151"/>
                      <a:gd name="T3" fmla="*/ 40 h 558"/>
                      <a:gd name="T4" fmla="*/ 64 w 151"/>
                      <a:gd name="T5" fmla="*/ 3 h 558"/>
                      <a:gd name="T6" fmla="*/ 104 w 151"/>
                      <a:gd name="T7" fmla="*/ 27 h 558"/>
                      <a:gd name="T8" fmla="*/ 133 w 151"/>
                      <a:gd name="T9" fmla="*/ 168 h 558"/>
                      <a:gd name="T10" fmla="*/ 139 w 151"/>
                      <a:gd name="T11" fmla="*/ 430 h 558"/>
                      <a:gd name="T12" fmla="*/ 93 w 151"/>
                      <a:gd name="T13" fmla="*/ 552 h 558"/>
                      <a:gd name="T14" fmla="*/ 23 w 151"/>
                      <a:gd name="T15" fmla="*/ 521 h 558"/>
                      <a:gd name="T16" fmla="*/ 0 w 151"/>
                      <a:gd name="T17" fmla="*/ 320 h 558"/>
                      <a:gd name="T18" fmla="*/ 17 w 151"/>
                      <a:gd name="T19" fmla="*/ 168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5" y="1596"/>
                    <a:ext cx="389" cy="247"/>
                  </a:xfrm>
                  <a:custGeom>
                    <a:avLst/>
                    <a:gdLst>
                      <a:gd name="T0" fmla="*/ 174 w 392"/>
                      <a:gd name="T1" fmla="*/ 60 h 253"/>
                      <a:gd name="T2" fmla="*/ 305 w 392"/>
                      <a:gd name="T3" fmla="*/ 19 h 253"/>
                      <a:gd name="T4" fmla="*/ 364 w 392"/>
                      <a:gd name="T5" fmla="*/ 7 h 253"/>
                      <a:gd name="T6" fmla="*/ 382 w 392"/>
                      <a:gd name="T7" fmla="*/ 60 h 253"/>
                      <a:gd name="T8" fmla="*/ 323 w 392"/>
                      <a:gd name="T9" fmla="*/ 130 h 253"/>
                      <a:gd name="T10" fmla="*/ 192 w 392"/>
                      <a:gd name="T11" fmla="*/ 218 h 253"/>
                      <a:gd name="T12" fmla="*/ 37 w 392"/>
                      <a:gd name="T13" fmla="*/ 241 h 253"/>
                      <a:gd name="T14" fmla="*/ 1 w 392"/>
                      <a:gd name="T15" fmla="*/ 183 h 253"/>
                      <a:gd name="T16" fmla="*/ 43 w 392"/>
                      <a:gd name="T17" fmla="*/ 112 h 253"/>
                      <a:gd name="T18" fmla="*/ 174 w 392"/>
                      <a:gd name="T19" fmla="*/ 6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0" y="912"/>
                    <a:ext cx="233" cy="378"/>
                  </a:xfrm>
                  <a:custGeom>
                    <a:avLst/>
                    <a:gdLst>
                      <a:gd name="T0" fmla="*/ 76 w 238"/>
                      <a:gd name="T1" fmla="*/ 264 h 386"/>
                      <a:gd name="T2" fmla="*/ 23 w 238"/>
                      <a:gd name="T3" fmla="*/ 188 h 386"/>
                      <a:gd name="T4" fmla="*/ 0 w 238"/>
                      <a:gd name="T5" fmla="*/ 94 h 386"/>
                      <a:gd name="T6" fmla="*/ 23 w 238"/>
                      <a:gd name="T7" fmla="*/ 12 h 386"/>
                      <a:gd name="T8" fmla="*/ 117 w 238"/>
                      <a:gd name="T9" fmla="*/ 24 h 386"/>
                      <a:gd name="T10" fmla="*/ 176 w 238"/>
                      <a:gd name="T11" fmla="*/ 129 h 386"/>
                      <a:gd name="T12" fmla="*/ 229 w 238"/>
                      <a:gd name="T13" fmla="*/ 300 h 386"/>
                      <a:gd name="T14" fmla="*/ 200 w 238"/>
                      <a:gd name="T15" fmla="*/ 370 h 386"/>
                      <a:gd name="T16" fmla="*/ 164 w 238"/>
                      <a:gd name="T17" fmla="*/ 347 h 386"/>
                      <a:gd name="T18" fmla="*/ 76 w 238"/>
                      <a:gd name="T19" fmla="*/ 26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951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51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4290D-9B2C-43CD-B6BE-0C7494A028D4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8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5DB9B-AEBF-428F-99B1-9486270BC7EA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2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E3060-2500-4307-98E4-3D0D35F85511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46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96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08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14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12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4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64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8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3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07CAB-08DE-4CCE-B28C-7B0E0024DE5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01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25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18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12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23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97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8760-9B25-194C-AB2C-5171CB0F29DD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0645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0C963-9031-4B4C-B679-EC1D4076D476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0183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EFF5B-1F25-4F49-8050-9C5087B116BA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1399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F89DB-ECAA-C64A-BBDC-95FD2353DC96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0454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2268D-6917-F94A-8F11-C9590ED561A0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54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A5024-F7C7-47FC-8324-8677CA45CFD9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06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F595E-5027-BC4D-803C-87659A25C3EA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4892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32DA2-1EC2-CA4E-AB07-35493DB77A98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959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1025-1B6C-6B4F-9C57-30AB248525AB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5198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F6D1-FBCB-0D4D-9FAF-F1566A501A6C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3802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EFFE-A7E2-2846-BDBA-9B4B725D3B98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9947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C12EE-689E-F444-97A3-0FF0C9CE9ABB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7112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2363-2F53-9849-A7AE-2143CF80A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16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88246-B328-2748-8C10-112C6CF93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34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3FC8-5AF7-BB49-97B0-1BC74B4E6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39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40827-4B35-1147-AA2A-FEFABB6D9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4310F-5619-44F7-9085-448E55819D84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77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61032-C23B-B342-9D8C-B9D4B6165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8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E3A35-4AE2-C847-8D4E-3A0E0731D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78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5E14C-9495-8C43-A58C-AA9546900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6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42AE5-0050-8345-808D-712D3C841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6D9F-0C84-C84A-BEEA-25FAA552E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48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437D-36C4-274A-9798-E2D8B7D70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12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2A29-C767-DD4F-8D26-514F9A5FD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34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8CE10-99A7-D446-AE85-E9E12ECD5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87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6396-FC55-6748-97FB-81AFF441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0B8B-851D-F04D-9243-9D8E21E65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9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FAA3D-66E8-4849-9ACF-79198B7B143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908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3BE79-1F8C-5F42-ADC9-47368B60D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43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1887-0497-5146-B588-649119550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021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B018-43CF-924E-9D3F-66FB7981F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8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E2B15-E50E-6142-831D-79E7A602F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89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4900D-84FD-E149-AD81-A5E5D1A9A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6400-4372-C740-A441-AD255E9C36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86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1755-A3E7-F346-8A26-8C3108B2FB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33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92EB1-1660-384F-8785-DF76AC756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029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5399309-1E73-9E4F-AC70-E9B9447B9298}" type="slidenum">
              <a:rPr lang="en-US">
                <a:latin typeface="Arial"/>
                <a:ea typeface="ＭＳ Ｐゴシック"/>
                <a:cs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42388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0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97293-3F42-476C-865B-995B0C7B5BB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839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810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50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095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78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480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27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164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12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99EB0-D084-483C-B20B-3E8E20774C9D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97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454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248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187F-9E32-8749-8A05-9CE2274E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10359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3823C-EBD1-4114-9230-48D5940EEA45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F2BF4-ED39-4187-ACB1-FDDACE167D65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2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>
                        <a:gd name="T0" fmla="*/ 338 w 1231"/>
                        <a:gd name="T1" fmla="*/ 283 h 2560"/>
                        <a:gd name="T2" fmla="*/ 416 w 1231"/>
                        <a:gd name="T3" fmla="*/ 115 h 2560"/>
                        <a:gd name="T4" fmla="*/ 584 w 1231"/>
                        <a:gd name="T5" fmla="*/ 7 h 2560"/>
                        <a:gd name="T6" fmla="*/ 897 w 1231"/>
                        <a:gd name="T7" fmla="*/ 61 h 2560"/>
                        <a:gd name="T8" fmla="*/ 1054 w 1231"/>
                        <a:gd name="T9" fmla="*/ 349 h 2560"/>
                        <a:gd name="T10" fmla="*/ 981 w 1231"/>
                        <a:gd name="T11" fmla="*/ 769 h 2560"/>
                        <a:gd name="T12" fmla="*/ 945 w 1231"/>
                        <a:gd name="T13" fmla="*/ 943 h 2560"/>
                        <a:gd name="T14" fmla="*/ 1108 w 1231"/>
                        <a:gd name="T15" fmla="*/ 1075 h 2560"/>
                        <a:gd name="T16" fmla="*/ 1234 w 1231"/>
                        <a:gd name="T17" fmla="*/ 1525 h 2560"/>
                        <a:gd name="T18" fmla="*/ 1126 w 1231"/>
                        <a:gd name="T19" fmla="*/ 1969 h 2560"/>
                        <a:gd name="T20" fmla="*/ 909 w 1231"/>
                        <a:gd name="T21" fmla="*/ 2077 h 2560"/>
                        <a:gd name="T22" fmla="*/ 723 w 1231"/>
                        <a:gd name="T23" fmla="*/ 2059 h 2560"/>
                        <a:gd name="T24" fmla="*/ 657 w 1231"/>
                        <a:gd name="T25" fmla="*/ 2251 h 2560"/>
                        <a:gd name="T26" fmla="*/ 530 w 1231"/>
                        <a:gd name="T27" fmla="*/ 2527 h 2560"/>
                        <a:gd name="T28" fmla="*/ 21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0 w 1231"/>
                        <a:gd name="T37" fmla="*/ 1513 h 2560"/>
                        <a:gd name="T38" fmla="*/ 21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0 w 1231"/>
                        <a:gd name="T45" fmla="*/ 2431 h 2560"/>
                        <a:gd name="T46" fmla="*/ 596 w 1231"/>
                        <a:gd name="T47" fmla="*/ 2227 h 2560"/>
                        <a:gd name="T48" fmla="*/ 578 w 1231"/>
                        <a:gd name="T49" fmla="*/ 1807 h 2560"/>
                        <a:gd name="T50" fmla="*/ 494 w 1231"/>
                        <a:gd name="T51" fmla="*/ 1531 h 2560"/>
                        <a:gd name="T52" fmla="*/ 536 w 1231"/>
                        <a:gd name="T53" fmla="*/ 1459 h 2560"/>
                        <a:gd name="T54" fmla="*/ 627 w 1231"/>
                        <a:gd name="T55" fmla="*/ 1633 h 2560"/>
                        <a:gd name="T56" fmla="*/ 723 w 1231"/>
                        <a:gd name="T57" fmla="*/ 1933 h 2560"/>
                        <a:gd name="T58" fmla="*/ 969 w 1231"/>
                        <a:gd name="T59" fmla="*/ 1963 h 2560"/>
                        <a:gd name="T60" fmla="*/ 1138 w 1231"/>
                        <a:gd name="T61" fmla="*/ 1687 h 2560"/>
                        <a:gd name="T62" fmla="*/ 1120 w 1231"/>
                        <a:gd name="T63" fmla="*/ 1273 h 2560"/>
                        <a:gd name="T64" fmla="*/ 885 w 1231"/>
                        <a:gd name="T65" fmla="*/ 1057 h 2560"/>
                        <a:gd name="T66" fmla="*/ 681 w 1231"/>
                        <a:gd name="T67" fmla="*/ 1129 h 2560"/>
                        <a:gd name="T68" fmla="*/ 578 w 1231"/>
                        <a:gd name="T69" fmla="*/ 1117 h 2560"/>
                        <a:gd name="T70" fmla="*/ 621 w 1231"/>
                        <a:gd name="T71" fmla="*/ 1033 h 2560"/>
                        <a:gd name="T72" fmla="*/ 813 w 1231"/>
                        <a:gd name="T73" fmla="*/ 937 h 2560"/>
                        <a:gd name="T74" fmla="*/ 951 w 1231"/>
                        <a:gd name="T75" fmla="*/ 613 h 2560"/>
                        <a:gd name="T76" fmla="*/ 885 w 1231"/>
                        <a:gd name="T77" fmla="*/ 175 h 2560"/>
                        <a:gd name="T78" fmla="*/ 621 w 1231"/>
                        <a:gd name="T79" fmla="*/ 103 h 2560"/>
                        <a:gd name="T80" fmla="*/ 392 w 1231"/>
                        <a:gd name="T81" fmla="*/ 355 h 2560"/>
                        <a:gd name="T82" fmla="*/ 404 w 1231"/>
                        <a:gd name="T83" fmla="*/ 763 h 2560"/>
                        <a:gd name="T84" fmla="*/ 344 w 1231"/>
                        <a:gd name="T85" fmla="*/ 949 h 2560"/>
                        <a:gd name="T86" fmla="*/ 290 w 1231"/>
                        <a:gd name="T87" fmla="*/ 685 h 2560"/>
                        <a:gd name="T88" fmla="*/ 30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52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8 h 2071"/>
                        <a:gd name="T2" fmla="*/ 797 w 865"/>
                        <a:gd name="T3" fmla="*/ 349 h 2071"/>
                        <a:gd name="T4" fmla="*/ 863 w 865"/>
                        <a:gd name="T5" fmla="*/ 205 h 2071"/>
                        <a:gd name="T6" fmla="*/ 809 w 865"/>
                        <a:gd name="T7" fmla="*/ 217 h 2071"/>
                        <a:gd name="T8" fmla="*/ 749 w 865"/>
                        <a:gd name="T9" fmla="*/ 21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5 h 2071"/>
                        <a:gd name="T22" fmla="*/ 119 w 865"/>
                        <a:gd name="T23" fmla="*/ 403 h 2071"/>
                        <a:gd name="T24" fmla="*/ 131 w 865"/>
                        <a:gd name="T25" fmla="*/ 588 h 2071"/>
                        <a:gd name="T26" fmla="*/ 173 w 865"/>
                        <a:gd name="T27" fmla="*/ 780 h 2071"/>
                        <a:gd name="T28" fmla="*/ 197 w 865"/>
                        <a:gd name="T29" fmla="*/ 881 h 2071"/>
                        <a:gd name="T30" fmla="*/ 167 w 865"/>
                        <a:gd name="T31" fmla="*/ 983 h 2071"/>
                        <a:gd name="T32" fmla="*/ 65 w 865"/>
                        <a:gd name="T33" fmla="*/ 1121 h 2071"/>
                        <a:gd name="T34" fmla="*/ 17 w 865"/>
                        <a:gd name="T35" fmla="*/ 1294 h 2071"/>
                        <a:gd name="T36" fmla="*/ 5 w 865"/>
                        <a:gd name="T37" fmla="*/ 1546 h 2071"/>
                        <a:gd name="T38" fmla="*/ 47 w 865"/>
                        <a:gd name="T39" fmla="*/ 1743 h 2071"/>
                        <a:gd name="T40" fmla="*/ 131 w 865"/>
                        <a:gd name="T41" fmla="*/ 1893 h 2071"/>
                        <a:gd name="T42" fmla="*/ 299 w 865"/>
                        <a:gd name="T43" fmla="*/ 1982 h 2071"/>
                        <a:gd name="T44" fmla="*/ 425 w 865"/>
                        <a:gd name="T45" fmla="*/ 1976 h 2071"/>
                        <a:gd name="T46" fmla="*/ 467 w 865"/>
                        <a:gd name="T47" fmla="*/ 1988 h 2071"/>
                        <a:gd name="T48" fmla="*/ 497 w 865"/>
                        <a:gd name="T49" fmla="*/ 2060 h 2071"/>
                        <a:gd name="T50" fmla="*/ 497 w 865"/>
                        <a:gd name="T51" fmla="*/ 1958 h 2071"/>
                        <a:gd name="T52" fmla="*/ 557 w 865"/>
                        <a:gd name="T53" fmla="*/ 1773 h 2071"/>
                        <a:gd name="T54" fmla="*/ 617 w 865"/>
                        <a:gd name="T55" fmla="*/ 1653 h 2071"/>
                        <a:gd name="T56" fmla="*/ 581 w 865"/>
                        <a:gd name="T57" fmla="*/ 1695 h 2071"/>
                        <a:gd name="T58" fmla="*/ 515 w 865"/>
                        <a:gd name="T59" fmla="*/ 1815 h 2071"/>
                        <a:gd name="T60" fmla="*/ 407 w 865"/>
                        <a:gd name="T61" fmla="*/ 1898 h 2071"/>
                        <a:gd name="T62" fmla="*/ 269 w 865"/>
                        <a:gd name="T63" fmla="*/ 1893 h 2071"/>
                        <a:gd name="T64" fmla="*/ 179 w 865"/>
                        <a:gd name="T65" fmla="*/ 1809 h 2071"/>
                        <a:gd name="T66" fmla="*/ 113 w 865"/>
                        <a:gd name="T67" fmla="*/ 1635 h 2071"/>
                        <a:gd name="T68" fmla="*/ 107 w 865"/>
                        <a:gd name="T69" fmla="*/ 1390 h 2071"/>
                        <a:gd name="T70" fmla="*/ 137 w 865"/>
                        <a:gd name="T71" fmla="*/ 1187 h 2071"/>
                        <a:gd name="T72" fmla="*/ 203 w 865"/>
                        <a:gd name="T73" fmla="*/ 1067 h 2071"/>
                        <a:gd name="T74" fmla="*/ 323 w 865"/>
                        <a:gd name="T75" fmla="*/ 1019 h 2071"/>
                        <a:gd name="T76" fmla="*/ 509 w 865"/>
                        <a:gd name="T77" fmla="*/ 1073 h 2071"/>
                        <a:gd name="T78" fmla="*/ 611 w 865"/>
                        <a:gd name="T79" fmla="*/ 1121 h 2071"/>
                        <a:gd name="T80" fmla="*/ 665 w 865"/>
                        <a:gd name="T81" fmla="*/ 1097 h 2071"/>
                        <a:gd name="T82" fmla="*/ 659 w 865"/>
                        <a:gd name="T83" fmla="*/ 1043 h 2071"/>
                        <a:gd name="T84" fmla="*/ 611 w 865"/>
                        <a:gd name="T85" fmla="*/ 1001 h 2071"/>
                        <a:gd name="T86" fmla="*/ 497 w 865"/>
                        <a:gd name="T87" fmla="*/ 977 h 2071"/>
                        <a:gd name="T88" fmla="*/ 323 w 865"/>
                        <a:gd name="T89" fmla="*/ 893 h 2071"/>
                        <a:gd name="T90" fmla="*/ 233 w 865"/>
                        <a:gd name="T91" fmla="*/ 678 h 2071"/>
                        <a:gd name="T92" fmla="*/ 209 w 865"/>
                        <a:gd name="T93" fmla="*/ 41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9 h 2071"/>
                        <a:gd name="T102" fmla="*/ 737 w 865"/>
                        <a:gd name="T103" fmla="*/ 427 h 2071"/>
                        <a:gd name="T104" fmla="*/ 773 w 865"/>
                        <a:gd name="T105" fmla="*/ 600 h 2071"/>
                        <a:gd name="T106" fmla="*/ 809 w 865"/>
                        <a:gd name="T107" fmla="*/ 582 h 2071"/>
                        <a:gd name="T108" fmla="*/ 785 w 865"/>
                        <a:gd name="T109" fmla="*/ 528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399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39" y="716"/>
                    <a:ext cx="262" cy="524"/>
                  </a:xfrm>
                  <a:custGeom>
                    <a:avLst/>
                    <a:gdLst>
                      <a:gd name="T0" fmla="*/ 3 w 266"/>
                      <a:gd name="T1" fmla="*/ 486 h 521"/>
                      <a:gd name="T2" fmla="*/ 27 w 266"/>
                      <a:gd name="T3" fmla="*/ 275 h 521"/>
                      <a:gd name="T4" fmla="*/ 109 w 266"/>
                      <a:gd name="T5" fmla="*/ 45 h 521"/>
                      <a:gd name="T6" fmla="*/ 180 w 266"/>
                      <a:gd name="T7" fmla="*/ 3 h 521"/>
                      <a:gd name="T8" fmla="*/ 233 w 266"/>
                      <a:gd name="T9" fmla="*/ 39 h 521"/>
                      <a:gd name="T10" fmla="*/ 257 w 266"/>
                      <a:gd name="T11" fmla="*/ 130 h 521"/>
                      <a:gd name="T12" fmla="*/ 204 w 266"/>
                      <a:gd name="T13" fmla="*/ 275 h 521"/>
                      <a:gd name="T14" fmla="*/ 103 w 266"/>
                      <a:gd name="T15" fmla="*/ 480 h 521"/>
                      <a:gd name="T16" fmla="*/ 44 w 266"/>
                      <a:gd name="T17" fmla="*/ 504 h 521"/>
                      <a:gd name="T18" fmla="*/ 3 w 266"/>
                      <a:gd name="T19" fmla="*/ 48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>
                      <a:gd name="T0" fmla="*/ 102 w 392"/>
                      <a:gd name="T1" fmla="*/ 206 h 340"/>
                      <a:gd name="T2" fmla="*/ 16 w 392"/>
                      <a:gd name="T3" fmla="*/ 89 h 340"/>
                      <a:gd name="T4" fmla="*/ 4 w 392"/>
                      <a:gd name="T5" fmla="*/ 46 h 340"/>
                      <a:gd name="T6" fmla="*/ 28 w 392"/>
                      <a:gd name="T7" fmla="*/ 3 h 340"/>
                      <a:gd name="T8" fmla="*/ 132 w 392"/>
                      <a:gd name="T9" fmla="*/ 28 h 340"/>
                      <a:gd name="T10" fmla="*/ 254 w 392"/>
                      <a:gd name="T11" fmla="*/ 77 h 340"/>
                      <a:gd name="T12" fmla="*/ 370 w 392"/>
                      <a:gd name="T13" fmla="*/ 163 h 340"/>
                      <a:gd name="T14" fmla="*/ 394 w 392"/>
                      <a:gd name="T15" fmla="*/ 280 h 340"/>
                      <a:gd name="T16" fmla="*/ 345 w 392"/>
                      <a:gd name="T17" fmla="*/ 342 h 340"/>
                      <a:gd name="T18" fmla="*/ 248 w 392"/>
                      <a:gd name="T19" fmla="*/ 323 h 340"/>
                      <a:gd name="T20" fmla="*/ 102 w 392"/>
                      <a:gd name="T21" fmla="*/ 206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7 w 151"/>
                      <a:gd name="T1" fmla="*/ 168 h 558"/>
                      <a:gd name="T2" fmla="*/ 41 w 151"/>
                      <a:gd name="T3" fmla="*/ 40 h 558"/>
                      <a:gd name="T4" fmla="*/ 64 w 151"/>
                      <a:gd name="T5" fmla="*/ 3 h 558"/>
                      <a:gd name="T6" fmla="*/ 104 w 151"/>
                      <a:gd name="T7" fmla="*/ 27 h 558"/>
                      <a:gd name="T8" fmla="*/ 133 w 151"/>
                      <a:gd name="T9" fmla="*/ 168 h 558"/>
                      <a:gd name="T10" fmla="*/ 139 w 151"/>
                      <a:gd name="T11" fmla="*/ 430 h 558"/>
                      <a:gd name="T12" fmla="*/ 93 w 151"/>
                      <a:gd name="T13" fmla="*/ 552 h 558"/>
                      <a:gd name="T14" fmla="*/ 23 w 151"/>
                      <a:gd name="T15" fmla="*/ 521 h 558"/>
                      <a:gd name="T16" fmla="*/ 0 w 151"/>
                      <a:gd name="T17" fmla="*/ 320 h 558"/>
                      <a:gd name="T18" fmla="*/ 17 w 151"/>
                      <a:gd name="T19" fmla="*/ 168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4 w 392"/>
                      <a:gd name="T1" fmla="*/ 60 h 253"/>
                      <a:gd name="T2" fmla="*/ 305 w 392"/>
                      <a:gd name="T3" fmla="*/ 19 h 253"/>
                      <a:gd name="T4" fmla="*/ 364 w 392"/>
                      <a:gd name="T5" fmla="*/ 7 h 253"/>
                      <a:gd name="T6" fmla="*/ 382 w 392"/>
                      <a:gd name="T7" fmla="*/ 60 h 253"/>
                      <a:gd name="T8" fmla="*/ 323 w 392"/>
                      <a:gd name="T9" fmla="*/ 130 h 253"/>
                      <a:gd name="T10" fmla="*/ 192 w 392"/>
                      <a:gd name="T11" fmla="*/ 218 h 253"/>
                      <a:gd name="T12" fmla="*/ 37 w 392"/>
                      <a:gd name="T13" fmla="*/ 241 h 253"/>
                      <a:gd name="T14" fmla="*/ 1 w 392"/>
                      <a:gd name="T15" fmla="*/ 183 h 253"/>
                      <a:gd name="T16" fmla="*/ 43 w 392"/>
                      <a:gd name="T17" fmla="*/ 112 h 253"/>
                      <a:gd name="T18" fmla="*/ 174 w 392"/>
                      <a:gd name="T19" fmla="*/ 6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05"/>
                    <a:ext cx="233" cy="378"/>
                  </a:xfrm>
                  <a:custGeom>
                    <a:avLst/>
                    <a:gdLst>
                      <a:gd name="T0" fmla="*/ 76 w 238"/>
                      <a:gd name="T1" fmla="*/ 264 h 386"/>
                      <a:gd name="T2" fmla="*/ 23 w 238"/>
                      <a:gd name="T3" fmla="*/ 188 h 386"/>
                      <a:gd name="T4" fmla="*/ 0 w 238"/>
                      <a:gd name="T5" fmla="*/ 94 h 386"/>
                      <a:gd name="T6" fmla="*/ 23 w 238"/>
                      <a:gd name="T7" fmla="*/ 12 h 386"/>
                      <a:gd name="T8" fmla="*/ 117 w 238"/>
                      <a:gd name="T9" fmla="*/ 24 h 386"/>
                      <a:gd name="T10" fmla="*/ 176 w 238"/>
                      <a:gd name="T11" fmla="*/ 129 h 386"/>
                      <a:gd name="T12" fmla="*/ 229 w 238"/>
                      <a:gd name="T13" fmla="*/ 300 h 386"/>
                      <a:gd name="T14" fmla="*/ 200 w 238"/>
                      <a:gd name="T15" fmla="*/ 370 h 386"/>
                      <a:gd name="T16" fmla="*/ 164 w 238"/>
                      <a:gd name="T17" fmla="*/ 347 h 386"/>
                      <a:gd name="T18" fmla="*/ 76 w 238"/>
                      <a:gd name="T19" fmla="*/ 26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847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848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848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48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9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>
              <a:solidFill>
                <a:srgbClr val="2F1311"/>
              </a:solidFill>
              <a:ea typeface="ＭＳ Ｐゴシック" pitchFamily="34" charset="-128"/>
            </a:endParaRPr>
          </a:p>
        </p:txBody>
      </p:sp>
      <p:sp>
        <p:nvSpPr>
          <p:cNvPr id="1849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>
              <a:solidFill>
                <a:srgbClr val="2F1311"/>
              </a:solidFill>
              <a:ea typeface="ＭＳ Ｐゴシック" pitchFamily="34" charset="-128"/>
            </a:endParaRPr>
          </a:p>
        </p:txBody>
      </p:sp>
      <p:sp>
        <p:nvSpPr>
          <p:cNvPr id="1849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582CCEB-633C-40FE-9D0C-59A727252A75}" type="slidenum">
              <a:rPr lang="en-US" altLang="en-US">
                <a:solidFill>
                  <a:srgbClr val="2F1311"/>
                </a:solidFill>
                <a:ea typeface="ＭＳ Ｐゴシック" pitchFamily="34" charset="-128"/>
              </a:rPr>
              <a:pPr/>
              <a:t>‹#›</a:t>
            </a:fld>
            <a:endParaRPr lang="en-US" altLang="en-US">
              <a:solidFill>
                <a:srgbClr val="2F131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498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7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CCFA023-445C-7A47-A900-527E22B4034D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7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7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DCBD2E-90F0-0142-A71E-44B66B417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2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7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7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381B6D-9B86-EA42-8D99-657DFE49B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6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hangingPunct="0"/>
            <a:fld id="{93062AAE-9281-6140-81AC-E49190D72174}" type="slidenum">
              <a:rPr lang="en-US">
                <a:latin typeface="Arial" charset="0"/>
              </a:rPr>
              <a:pPr eaLnBrk="0" hangingPunct="0"/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0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7FCEC4A-0619-534F-AB0C-4C4D1986D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7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37"/>
            <a:ext cx="9144000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SA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العهد الجديد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4523D-DA39-32B4-F435-708A786DD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381328"/>
            <a:ext cx="9180512" cy="4766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457200" rtl="1" fontAlgn="auto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د. ريك جريفيث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•  </a:t>
            </a:r>
            <a:r>
              <a:rPr kumimoji="0" lang="ar-JO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anose="020B0604020202020204" pitchFamily="34" charset="0"/>
              </a:rPr>
              <a:t>مؤسَّسة الدراسات اللاهوتيَّة الأردنيَّة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•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11143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8088527" y="76200"/>
            <a:ext cx="881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166ج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7172" name="Group 4"/>
          <p:cNvGraphicFramePr>
            <a:graphicFrameLocks noGrp="1"/>
          </p:cNvGraphicFramePr>
          <p:nvPr/>
        </p:nvGraphicFramePr>
        <p:xfrm>
          <a:off x="152400" y="641350"/>
          <a:ext cx="8839200" cy="613092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العهد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التعريف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الوعد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التتميم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العلامة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النوحي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وعد غير مشروط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بعدم إغراق الأرض ثانية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تك 9: 12-17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البحر لا يوجد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رؤ 21: 1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قوس قزح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تك 9: 12-17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الإبراهيمي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الوعد بمنح إسرائيل أرض وحكم وبركة روحية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تك 12: 1-3،      15: 13-18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JO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يستمر في الوقت الحاضر (غل 3:17) ولكن لا يزال لإسرائيل مستقبل (رو 11: 25-27)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الختان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تك 17: 11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الموسوي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بركات مشروطة لإسرائيل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خر 19-31،          تث 28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موت المسيح</a:t>
                      </a:r>
                      <a:b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رو 7: 4-6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السبت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خر 31: 13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الأرض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الوعد بأرض </a:t>
                      </a:r>
                      <a:r>
                        <a:rPr kumimoji="0" lang="ar-JO" altLang="zh-CN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مادية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من وادي مصر إلى نهر الفرات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تث 30: 1-10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مباركة الأرض</a:t>
                      </a:r>
                      <a:b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عا 9: 13-15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لا يوجد علامات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حسب علمي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الداوودي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الوعد بحكم </a:t>
                      </a:r>
                      <a:r>
                        <a:rPr kumimoji="0" lang="ar-JO" altLang="zh-CN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سياسي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أبدي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لنسل داود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 صم 7: 12-17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تجديد الحكم</a:t>
                      </a:r>
                      <a:b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عا 9: 11-12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جلوس المسيح عن يمين الله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أع 2: 34-36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3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الجديد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الوعد بسكنى </a:t>
                      </a:r>
                      <a:r>
                        <a:rPr kumimoji="0" lang="ar-JO" altLang="zh-CN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روحية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للروح القدس (كتابة الناموس على القلب)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الغفران وكرازة كاملة لإسرائيل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إر 31: 31-34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بولس والرسل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 كو 3-4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خلاص جميع إسرائيل</a:t>
                      </a:r>
                      <a:b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رو 11: 26-27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كأس عشاء الرب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(لو 22: 20،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 كو 11: 25)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1301" name="Title 5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696200" cy="609600"/>
          </a:xfrm>
        </p:spPr>
        <p:txBody>
          <a:bodyPr/>
          <a:lstStyle/>
          <a:p>
            <a:r>
              <a:rPr lang="ar-JO" sz="2800" b="1" dirty="0">
                <a:latin typeface="Arial" charset="0"/>
                <a:ea typeface="ＭＳ Ｐゴシック" charset="0"/>
              </a:rPr>
              <a:t>علامات العهود</a:t>
            </a:r>
            <a:endParaRPr lang="en-US" sz="2800" b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097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1480"/>
            <a:ext cx="9144000" cy="6086475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96" y="53750"/>
            <a:ext cx="9144000" cy="113005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العهد القديم لإسرائيل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545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55" y="0"/>
            <a:ext cx="4626488" cy="691175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4532" y="53750"/>
            <a:ext cx="4559863" cy="680425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40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العهد الجديد الآن </a:t>
            </a:r>
            <a:br>
              <a:rPr lang="ar-JO" sz="40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للكنيسة (يهود وأمم) </a:t>
            </a:r>
            <a:br>
              <a:rPr lang="ar-JO" sz="40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لكن الكثيرين من اليهود سيؤمنون بالمسيح </a:t>
            </a:r>
            <a:br>
              <a:rPr lang="ar-JO" sz="40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خلال الضيقة</a:t>
            </a:r>
            <a:endParaRPr lang="en-US" sz="40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677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4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9202" name="Title 48"/>
          <p:cNvSpPr>
            <a:spLocks noGrp="1"/>
          </p:cNvSpPr>
          <p:nvPr>
            <p:ph type="title" idx="4294967295"/>
          </p:nvPr>
        </p:nvSpPr>
        <p:spPr>
          <a:xfrm rot="16200000">
            <a:off x="-3162300" y="3162300"/>
            <a:ext cx="6858000" cy="533400"/>
          </a:xfrm>
        </p:spPr>
        <p:txBody>
          <a:bodyPr/>
          <a:lstStyle/>
          <a:p>
            <a:r>
              <a:rPr lang="ar-JO" sz="2800" b="1" dirty="0">
                <a:solidFill>
                  <a:schemeClr val="bg1"/>
                </a:solidFill>
              </a:rPr>
              <a:t>تباين العهود (2 كورنثوس 3-4)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685800" y="76200"/>
          <a:ext cx="8458200" cy="6797675"/>
        </p:xfrm>
        <a:graphic>
          <a:graphicData uri="http://schemas.openxmlformats.org/drawingml/2006/table">
            <a:tbl>
              <a:tblPr/>
              <a:tblGrid>
                <a:gridCol w="366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2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4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DE3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العهد القديم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DE3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العهد الجديد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بدأه موسى (3: 8)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بدأه المسيح (3: 4)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بالحرف (3: 6أ)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بالروح (3: 6أ، 18ب)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يقتل (3: 6ب، 7أ)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يحي (3: 6ب)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محفور على الحجر (3: 3 ب ، 7 أ)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محفور على القلوب (3: 3 ب ؛ ارميا 31:33)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مجيد (3: 7أ)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أكثر مجداً (3: 8، 10)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تلاشى المجد (3: 7 ب ، 11 أ ، 13 ب)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يزداد المجد باستمرار (3: 11 ب ، 18)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يدين الإنسان (3: 9أ)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يأتي بالبر (3: 9أ)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الخداع</a:t>
                      </a:r>
                      <a:r>
                        <a:rPr lang="ar-JO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 13)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الجرأة (3: 12)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وجه موسى المحجوب (3: 13 ب)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وجوه مكشوفة (3: 13 أ ، 18 أ)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عقول محجوبة (3: 14 أ)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عقول مكشوفة (3: 14 ب ؛ 4: 3-6)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قلوب محجوبة (3: 15)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قلوب غير محجوبة (3: 16)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بلادة (3: 14أ)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حرية (3: 17)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موسى يعكس مجد الله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كل المؤمنين يعكسون مجد الإبن (3: 17)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غير متغيرين (3: 7)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متغيرين (3: 18)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قلة الغيرة (3: 13)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ثقة وثبات (3: 4-5 ؛ 4: 1)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الخداع (3: 13)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الصدق (4: 2)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79258" name="Text Box 2"/>
          <p:cNvSpPr txBox="1">
            <a:spLocks noChangeArrowheads="1"/>
          </p:cNvSpPr>
          <p:nvPr/>
        </p:nvSpPr>
        <p:spPr bwMode="auto">
          <a:xfrm>
            <a:off x="8212368" y="0"/>
            <a:ext cx="904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166ت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91"/>
            <a:ext cx="9144000" cy="6863091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68300"/>
            <a:ext cx="2906274" cy="6489700"/>
          </a:xfrm>
          <a:noFill/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SA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عبرانيين ٨ : ١٠</a:t>
            </a:r>
            <a:br>
              <a:rPr lang="ar-SA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b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SA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أَجْعَلُ نَوَامِيسِي فِي أَذْهَانِهِمْ</a:t>
            </a:r>
            <a:endParaRPr lang="ar-SA" sz="3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391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2511"/>
            <a:ext cx="9144000" cy="367154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يكون العهد الجديد</a:t>
            </a:r>
            <a:b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11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أفضل ؟</a:t>
            </a:r>
            <a:br>
              <a:rPr lang="en-US" sz="11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b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عبرانيين 8</a:t>
            </a: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374019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51645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5378" y="5781813"/>
            <a:ext cx="8883402" cy="107618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r">
              <a:defRPr/>
            </a:pPr>
            <a:r>
              <a:rPr lang="ar-JO" sz="40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الرئيسية في عبرانيين 8</a:t>
            </a:r>
            <a:endParaRPr lang="en-US" sz="40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63607"/>
            <a:ext cx="9144000" cy="20161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كاهن</a:t>
            </a: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نا الأفضل يعطينا </a:t>
            </a: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علاقة</a:t>
            </a: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أفضل مع الله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0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هل تتعامل مع يسوع باعتباره                  رئيس كهنتك الرحيم؟</a:t>
            </a:r>
            <a:endParaRPr lang="en-US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945796"/>
            <a:ext cx="9144000" cy="20161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يسوع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&gt; </a:t>
            </a:r>
            <a:r>
              <a:rPr lang="ar-JO" sz="66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الدين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3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0848" y="4281425"/>
            <a:ext cx="5053152" cy="16394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علاقة</a:t>
            </a:r>
            <a:b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طقوس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84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02082"/>
            <a:ext cx="9144000" cy="3038444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 هو العهد الذي ينعكس على حياتك؟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125198" cy="3410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250" y="21523"/>
            <a:ext cx="4518750" cy="338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1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4738" cy="6371026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العهدين القديم والجديد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7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9" name="Rectangle 4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31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SA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خلفيات العهد القديم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BibleStudyDownloads.org</a:t>
            </a:r>
            <a:endParaRPr lang="en-US" sz="105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6368"/>
            <a:ext cx="4477815" cy="653761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يكون العهد الجديد</a:t>
            </a:r>
            <a:b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11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أفضل ؟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1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2511"/>
            <a:ext cx="9144000" cy="367154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يكون العهد الجديد</a:t>
            </a:r>
            <a:b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11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أفضل ؟</a:t>
            </a:r>
            <a:br>
              <a:rPr lang="en-US" sz="11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b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عبرانيين 8</a:t>
            </a: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92528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 descr="10 commandments.jpg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1865313"/>
            <a:ext cx="5343525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5626"/>
          </a:xfrm>
        </p:spPr>
        <p:txBody>
          <a:bodyPr/>
          <a:lstStyle/>
          <a:p>
            <a:pPr rtl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يحل الجديد محلَّ القديم</a:t>
            </a:r>
            <a:b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7" name="Picture 6" descr="Holy Spirit Clipar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1" y="1865313"/>
            <a:ext cx="4035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4648200" y="2895600"/>
            <a:ext cx="1066800" cy="251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9525" y="1905000"/>
            <a:ext cx="9153525" cy="502920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إذًا ما المقصود بتعبير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العهد القديم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إذا استخدمناه بالتقابل مع تعبير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العهد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الجديد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المسيح؟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ليس المقصود بهذا التعبير كتاب العهد القديم كاملًا، وذلك لأنَّ العهدين مع إبراهيم وداود لم يُطلَق على أيٍّ منهما بتاتًا تعبير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قديم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العهد الجديد.      فقط العهد الذي جرى إبرامه في زمن موسى - العهد الذي قُطِع على جبل سيناء (خروج 19-24) هو ما يُسمَّى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العهد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القديم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(2كو 3: 14؛ قارِنْ مع          عب 8: 6، 13)، وقد حلَّ محلَّه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العهدُ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الجديد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المسيح (لو 22: 20؛ 1كو 11: 25؛ 2 كو 3: 6؛ عب 8: 8، 13؛ 9: 15؛ 12: 24)".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83820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واين </a:t>
            </a:r>
            <a:r>
              <a:rPr lang="ar-JO" sz="2800" b="1" kern="0" dirty="0">
                <a:solidFill>
                  <a:srgbClr val="FFFFFF"/>
                </a:solidFill>
                <a:ea typeface="ＭＳ Ｐゴシック"/>
                <a:cs typeface="Arial" panose="020B0604020202020204" pitchFamily="34" charset="0"/>
              </a:rPr>
              <a:t>جرودم</a:t>
            </a: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، علم اللاهوت النظاميّ، ص 521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11304" name="Text Box 25"/>
          <p:cNvSpPr txBox="1">
            <a:spLocks noChangeArrowheads="1"/>
          </p:cNvSpPr>
          <p:nvPr/>
        </p:nvSpPr>
        <p:spPr bwMode="auto">
          <a:xfrm>
            <a:off x="7236296" y="1"/>
            <a:ext cx="191507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 ع ج 266 دد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/>
        </p:nvGraphicFramePr>
        <p:xfrm>
          <a:off x="67235" y="0"/>
          <a:ext cx="9076765" cy="6748463"/>
        </p:xfrm>
        <a:graphic>
          <a:graphicData uri="http://schemas.openxmlformats.org/drawingml/2006/table">
            <a:tbl>
              <a:tblPr/>
              <a:tblGrid>
                <a:gridCol w="126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النظرة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التفسير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المدرسة والعلماء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المشاكل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إعادة صياغة العهد الموسوي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لا يوجد عهد جديد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النقدية :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كوتيورير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دوم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شميدت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بوتر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1. رفض التمايزات النصية في العهدين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265113" marR="0" lvl="0" indent="-265113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2. العهد القديم = مشروط</a:t>
                      </a:r>
                    </a:p>
                    <a:p>
                      <a:pPr marL="265113" marR="0" lvl="0" indent="-265113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العهد الجديد = غير مشروط</a:t>
                      </a:r>
                    </a:p>
                    <a:p>
                      <a:pPr marL="265113" marR="0" lvl="0" indent="-265113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3. العهد القديم = مؤقت، العهد الجديد = أبدي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265113" marR="0" lvl="0" indent="-265113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4. العهد القديم = خارجي، العهد الجديد = داخلي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265113" marR="0" lvl="0" indent="-265113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5. العهد القديم = لا يوجد تمكين</a:t>
                      </a:r>
                    </a:p>
                    <a:p>
                      <a:pPr marL="265113" marR="0" lvl="0" indent="-265113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العهد الجديد = تمكين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265113" marR="0" lvl="0" indent="-265113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6. العهد الجديد = السلام والإزدهار والملاذ والروح (مقاطع متوازية)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3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الكنيسة فقط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لا مشاركة لإسرائيل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اللاألفية / بعد الألفية :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أليس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كوكس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سميك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بويتنر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1. يرفض معلومات العهد القديم عن مساواة إسرائيل والكنيسة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269875" marR="0" lvl="0" indent="-269875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2. قدم العهد الجديد لإسرائيل ولكنه لم يتم لهم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269875" marR="0" lvl="0" indent="-269875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3. الحاجة الحالية لمعرفة يهوه (لا زلنا نحتاج لطاعة المأمورية العظمى)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269875" marR="0" lvl="0" indent="-269875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4. أورشليم في 70م مقابل إر 31: 40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8200" name="Text Box 2"/>
          <p:cNvSpPr txBox="1">
            <a:spLocks noChangeArrowheads="1"/>
          </p:cNvSpPr>
          <p:nvPr/>
        </p:nvSpPr>
        <p:spPr bwMode="auto">
          <a:xfrm>
            <a:off x="7490012" y="0"/>
            <a:ext cx="1712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EFEE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م ع ق2 499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EFEE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8201" name="Title 6"/>
          <p:cNvSpPr>
            <a:spLocks noGrp="1"/>
          </p:cNvSpPr>
          <p:nvPr>
            <p:ph type="title" idx="4294967295"/>
          </p:nvPr>
        </p:nvSpPr>
        <p:spPr>
          <a:xfrm>
            <a:off x="443754" y="2590800"/>
            <a:ext cx="4509246" cy="9144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ar-JO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نظريات تتميم العهد الجديد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252520" y="21224"/>
            <a:ext cx="2038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EFEE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م ع ج 166ث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EFEE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66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07" charset="-128"/>
              <a:cs typeface="Arial" panose="020B0604020202020204" pitchFamily="34" charset="0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/>
        </p:nvGraphicFramePr>
        <p:xfrm>
          <a:off x="0" y="0"/>
          <a:ext cx="9144000" cy="6197601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24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النظرة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التفسير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المدارس والعلماء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المشاكل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6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إسرائيل فقط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لا مشاركة للكنيسة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التدبيرية الكلاسيكية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داربي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ثومبسون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فون راد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1. يرفض معلومات العهد الجديد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كلمات المسيح في العشاء الأخير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عبارات بولس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تطبيق سفر العبرانيين على الكنيسة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charset="0"/>
                          <a:cs typeface="Arial" pitchFamily="34" charset="0"/>
                        </a:rPr>
                        <a:t>2. يرفض العمل الحالي للروح القدس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67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عهدين جديدين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عهد جديد لإسرائيل وعهد جديد للكنيسة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التدبيرية بداية 1900 :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شافير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والفورد (قديم)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رايري (قديم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1. نفس منهجية العهد الجديد في كل من عهدي الكتاب المقدس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269875" marR="0" lvl="0" indent="-269875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2. هناك تمايز واضح بين إسرائيل والكنيسة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269875" marR="0" lvl="0" indent="-269875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3. أساس الغفران متشابه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269875" marR="0" lvl="0" indent="-269875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4. إذا كان هناك عهدين جديدين فلا يوجد عهد قديم للكنيسة</a:t>
                      </a: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269875" marR="0" lvl="0" indent="-269875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5. لا تحصل الكنيسة على وعود إسرائيل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9225" name="Title 6"/>
          <p:cNvSpPr>
            <a:spLocks noGrp="1"/>
          </p:cNvSpPr>
          <p:nvPr>
            <p:ph type="title" idx="4294967295"/>
          </p:nvPr>
        </p:nvSpPr>
        <p:spPr>
          <a:xfrm>
            <a:off x="533400" y="2438400"/>
            <a:ext cx="4495800" cy="990600"/>
          </a:xfrm>
          <a:solidFill>
            <a:srgbClr val="000000"/>
          </a:solidFill>
        </p:spPr>
        <p:txBody>
          <a:bodyPr/>
          <a:lstStyle/>
          <a:p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نظريات تتميم العهد الجديد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4482" y="0"/>
            <a:ext cx="15782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EFEE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 ع ق2 490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EFEE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252520" y="21224"/>
            <a:ext cx="2038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EFEE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 ع ج 166ث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EFEE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036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07" charset="-128"/>
              <a:cs typeface="Arial" panose="020B0604020202020204" pitchFamily="34" charset="0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/>
        </p:nvGraphicFramePr>
        <p:xfrm>
          <a:off x="0" y="0"/>
          <a:ext cx="9144000" cy="3424238"/>
        </p:xfrm>
        <a:graphic>
          <a:graphicData uri="http://schemas.openxmlformats.org/drawingml/2006/table">
            <a:tbl>
              <a:tblPr/>
              <a:tblGrid>
                <a:gridCol w="154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النظرة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التفسير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المدارس والعلماء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المشاكل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19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مساهمة الكنيسة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بشكل أساسي لإسرائيل وبشكل ثانوي للكنيسة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التدبيرية الحالية :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كيل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لامكي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برايت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سكوفيلد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والفورد (كلية دالاس)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رايري (كلية دالاس)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آرتشر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كايسر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الدعم :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457200" marR="0" lvl="0" indent="-45720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Times New Roman" charset="0"/>
                        </a:rPr>
                        <a:t>1. التتميم الأستسي مستقبلي – رو 11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Times New Roman" charset="0"/>
                        </a:rPr>
                        <a:t>2. يتعامل مع معلومات كل من العهد القديم والعهد الجديد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Times New Roman" charset="0"/>
                        </a:rPr>
                        <a:t>3. الغفران والروح القدس هي بركات يتم اختبارها حالياً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Times New Roman" charset="0"/>
                        </a:rPr>
                        <a:t>4. العهد الجديد يمتلك ناموس جديد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Times New Roman" charset="0"/>
                        </a:rPr>
                        <a:t>5. تفنيدات الآراء أعلاه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0243" name="Title 6"/>
          <p:cNvSpPr>
            <a:spLocks noGrp="1"/>
          </p:cNvSpPr>
          <p:nvPr>
            <p:ph type="title" idx="4294967295"/>
          </p:nvPr>
        </p:nvSpPr>
        <p:spPr>
          <a:xfrm rot="16200000">
            <a:off x="4010680" y="2410619"/>
            <a:ext cx="1046440" cy="46482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ar-JO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نظرتي </a:t>
            </a:r>
            <a:r>
              <a:rPr lang="ar-JO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لتتميم </a:t>
            </a:r>
            <a:br>
              <a:rPr lang="ar-JO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</a:br>
            <a:r>
              <a:rPr lang="ar-JO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العهد الجديد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SimSun" charset="0"/>
              <a:cs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164288" y="0"/>
            <a:ext cx="20384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EFEE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 ع ق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EFEE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490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EFEE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252520" y="21224"/>
            <a:ext cx="2038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EFEE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 ع ج 166ث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EFEE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909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7752" cy="5832932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32932"/>
            <a:ext cx="9144000" cy="90759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علامة العهد مع نوح</a:t>
            </a:r>
            <a:endParaRPr lang="en-US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871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imono">
  <a:themeElements>
    <a:clrScheme name="Kimono 9">
      <a:dk1>
        <a:srgbClr val="2F1311"/>
      </a:dk1>
      <a:lt1>
        <a:srgbClr val="A7463F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0B0AF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9">
        <a:dk1>
          <a:srgbClr val="2F1311"/>
        </a:dk1>
        <a:lt1>
          <a:srgbClr val="A7463F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0B0AF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1454</Words>
  <Application>Microsoft Macintosh PowerPoint</Application>
  <PresentationFormat>On-screen Show (4:3)</PresentationFormat>
  <Paragraphs>247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Calibri</vt:lpstr>
      <vt:lpstr>Comic Sans MS</vt:lpstr>
      <vt:lpstr>Times New Roman</vt:lpstr>
      <vt:lpstr>Kimono</vt:lpstr>
      <vt:lpstr>49_Blank Presentation</vt:lpstr>
      <vt:lpstr>Notebook</vt:lpstr>
      <vt:lpstr>2_Notebook</vt:lpstr>
      <vt:lpstr>6_Default Design</vt:lpstr>
      <vt:lpstr>6_Blank Presentation</vt:lpstr>
      <vt:lpstr>50_Blank Presentation</vt:lpstr>
      <vt:lpstr>العهد الجديد</vt:lpstr>
      <vt:lpstr>العهدين القديم والجديد</vt:lpstr>
      <vt:lpstr>كيف يكون العهد الجديد أفضل ؟</vt:lpstr>
      <vt:lpstr>كيف يكون العهد الجديد أفضل ؟  (عبرانيين 8)</vt:lpstr>
      <vt:lpstr>يحل الجديد محلَّ القديم </vt:lpstr>
      <vt:lpstr>نظريات تتميم العهد الجديد</vt:lpstr>
      <vt:lpstr>نظريات تتميم العهد الجديد</vt:lpstr>
      <vt:lpstr>نظرتي لتتميم  العهد الجديد</vt:lpstr>
      <vt:lpstr>علامة العهد مع نوح</vt:lpstr>
      <vt:lpstr>علامات العهود</vt:lpstr>
      <vt:lpstr>العهد القديم لإسرائيل</vt:lpstr>
      <vt:lpstr>العهد الجديد الآن  للكنيسة (يهود وأمم)  لكن الكثيرين من اليهود سيؤمنون بالمسيح  خلال الضيقة</vt:lpstr>
      <vt:lpstr>تباين العهود (2 كورنثوس 3-4)</vt:lpstr>
      <vt:lpstr>عبرانيين ٨ : ١٠  أَجْعَلُ نَوَامِيسِي فِي أَذْهَانِهِمْ</vt:lpstr>
      <vt:lpstr>كيف يكون العهد الجديد أفضل ؟  (عبرانيين 8)</vt:lpstr>
      <vt:lpstr>الفكرة الرئيسية في عبرانيين 8</vt:lpstr>
      <vt:lpstr>هل تتعامل مع يسوع باعتباره                  رئيس كهنتك الرحيم؟</vt:lpstr>
      <vt:lpstr>علاقة لا طقوس</vt:lpstr>
      <vt:lpstr>ما هو العهد الذي ينعكس على حياتك؟</vt:lpstr>
      <vt:lpstr>PowerPoint Presentation</vt:lpstr>
      <vt:lpstr>خلفيات العهد القديم •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31</cp:revision>
  <dcterms:created xsi:type="dcterms:W3CDTF">2009-05-05T07:33:28Z</dcterms:created>
  <dcterms:modified xsi:type="dcterms:W3CDTF">2023-12-30T09:53:20Z</dcterms:modified>
</cp:coreProperties>
</file>